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521" r:id="rId5"/>
    <p:sldId id="524" r:id="rId6"/>
    <p:sldId id="523" r:id="rId7"/>
    <p:sldId id="525" r:id="rId8"/>
    <p:sldId id="526" r:id="rId9"/>
    <p:sldId id="527" r:id="rId10"/>
    <p:sldId id="536" r:id="rId11"/>
    <p:sldId id="529" r:id="rId12"/>
    <p:sldId id="528" r:id="rId13"/>
    <p:sldId id="537" r:id="rId14"/>
    <p:sldId id="538" r:id="rId15"/>
    <p:sldId id="539" r:id="rId16"/>
    <p:sldId id="532" r:id="rId17"/>
    <p:sldId id="534" r:id="rId18"/>
    <p:sldId id="535" r:id="rId19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CA"/>
    <a:srgbClr val="5E2750"/>
    <a:srgbClr val="EB9700"/>
    <a:srgbClr val="FECB00"/>
    <a:srgbClr val="A8B400"/>
    <a:srgbClr val="007C92"/>
    <a:srgbClr val="9C2AA0"/>
    <a:srgbClr val="54575A"/>
    <a:srgbClr val="EA231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A411DA-5B29-56BA-783F-36DFC34125B8}" v="11" dt="2023-07-14T16:50:22.701"/>
    <p1510:client id="{56DFBFD8-44B6-D51A-CD07-463A56162422}" v="86" dt="2021-08-19T11:25:45.003"/>
    <p1510:client id="{6DB01814-BC51-7A7F-38B8-43AE6DC2B7C5}" v="499" dt="2021-10-20T13:31:14.449"/>
    <p1510:client id="{8A2080BC-E073-A266-A85A-A6EBA0159443}" v="19" dt="2021-10-20T07:13:20.074"/>
    <p1510:client id="{B49C12DF-32F2-0CFA-22C1-22774D576728}" v="654" dt="2023-07-15T13:07:30.679"/>
    <p1510:client id="{CA82C8FD-1393-C56C-79EF-F40C21BD5754}" v="383" dt="2023-07-11T19:57:17.0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3" autoAdjust="0"/>
    <p:restoredTop sz="94661" autoAdjust="0"/>
  </p:normalViewPr>
  <p:slideViewPr>
    <p:cSldViewPr snapToGrid="0" snapToObjects="1" showGuides="1">
      <p:cViewPr varScale="1">
        <p:scale>
          <a:sx n="153" d="100"/>
          <a:sy n="153" d="100"/>
        </p:scale>
        <p:origin x="168" y="3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15/07/2023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15/07/2023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15 July 2023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15 July 2023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15 July 2023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15 July 2023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15 July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15 July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15 July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15 July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15 July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15 July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15 July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15 July 2023</a:t>
            </a:fld>
            <a:endParaRPr lang="en-US" dirty="0"/>
          </a:p>
        </p:txBody>
      </p:sp>
      <p:sp>
        <p:nvSpPr>
          <p:cNvPr id="8" name="MSIPCMContentMarking" descr="{&quot;HashCode&quot;:-1699574231,&quot;Placement&quot;:&quot;Footer&quot;}"/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de-DE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github.com/join" TargetMode="External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rtoeli/CLG-2023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err="1"/>
              <a:t>Version</a:t>
            </a:r>
            <a:r>
              <a:rPr lang="cs-CZ" dirty="0"/>
              <a:t> </a:t>
            </a:r>
            <a:r>
              <a:rPr lang="cs-CZ" dirty="0" err="1"/>
              <a:t>Control</a:t>
            </a:r>
            <a:r>
              <a:rPr lang="cs-CZ" dirty="0"/>
              <a:t> + </a:t>
            </a:r>
            <a:r>
              <a:rPr lang="cs-CZ" dirty="0" err="1"/>
              <a:t>GitHub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July 2020</a:t>
            </a:r>
          </a:p>
          <a:p>
            <a:r>
              <a:rPr lang="cs-CZ" dirty="0" err="1"/>
              <a:t>Revised</a:t>
            </a:r>
            <a:r>
              <a:rPr lang="cs-CZ" dirty="0"/>
              <a:t> July 2023</a:t>
            </a:r>
          </a:p>
        </p:txBody>
      </p:sp>
    </p:spTree>
    <p:extLst>
      <p:ext uri="{BB962C8B-B14F-4D97-AF65-F5344CB8AC3E}">
        <p14:creationId xmlns:p14="http://schemas.microsoft.com/office/powerpoint/2010/main" val="315146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15 July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#4.a – </a:t>
            </a:r>
            <a:r>
              <a:rPr lang="cs-CZ" dirty="0" err="1"/>
              <a:t>Clone</a:t>
            </a:r>
            <a:r>
              <a:rPr lang="cs-CZ" dirty="0"/>
              <a:t> - stáhněte si soubory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75998" y="836594"/>
            <a:ext cx="1584273" cy="310109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Ctrl + Shift + p</a:t>
            </a:r>
          </a:p>
          <a:p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41838" y="3368538"/>
            <a:ext cx="914400" cy="28668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Kliknout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E3CC7B7-3C32-311E-10A1-CD60B5A1C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85" y="1080853"/>
            <a:ext cx="2619375" cy="7239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823768" y="1011475"/>
            <a:ext cx="814994" cy="296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6">
            <a:extLst>
              <a:ext uri="{FF2B5EF4-FFF2-40B4-BE49-F238E27FC236}">
                <a16:creationId xmlns:a16="http://schemas.microsoft.com/office/drawing/2014/main" id="{E7E029FD-DEF7-41A9-401B-FF59FE233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232" y="2365716"/>
            <a:ext cx="4467068" cy="533861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4B12A28F-E01A-BE01-1471-DD0B7A9ED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773" y="3551703"/>
            <a:ext cx="2743200" cy="24177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5288733" y="2784556"/>
            <a:ext cx="414928" cy="555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706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15 July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#4.b – </a:t>
            </a:r>
            <a:r>
              <a:rPr lang="cs-CZ" dirty="0" err="1"/>
              <a:t>Clone</a:t>
            </a:r>
            <a:r>
              <a:rPr lang="cs-CZ" dirty="0"/>
              <a:t> - stáhněte si soubory</a:t>
            </a:r>
          </a:p>
        </p:txBody>
      </p:sp>
      <p:pic>
        <p:nvPicPr>
          <p:cNvPr id="5" name="Picture 19">
            <a:extLst>
              <a:ext uri="{FF2B5EF4-FFF2-40B4-BE49-F238E27FC236}">
                <a16:creationId xmlns:a16="http://schemas.microsoft.com/office/drawing/2014/main" id="{BA6BA57B-6C30-1D67-5A91-468FA1A5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88" y="1865276"/>
            <a:ext cx="2743200" cy="57912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350BD67-BC6B-6365-D94B-65EDE087DC72}"/>
              </a:ext>
            </a:extLst>
          </p:cNvPr>
          <p:cNvGrpSpPr/>
          <p:nvPr/>
        </p:nvGrpSpPr>
        <p:grpSpPr>
          <a:xfrm>
            <a:off x="4367837" y="2648809"/>
            <a:ext cx="3949901" cy="1118279"/>
            <a:chOff x="4367837" y="2648809"/>
            <a:chExt cx="3949901" cy="1118279"/>
          </a:xfrm>
        </p:grpSpPr>
        <p:sp>
          <p:nvSpPr>
            <p:cNvPr id="11" name="TextBox 10"/>
            <p:cNvSpPr txBox="1"/>
            <p:nvPr/>
          </p:nvSpPr>
          <p:spPr>
            <a:xfrm>
              <a:off x="4844843" y="3098905"/>
              <a:ext cx="3472895" cy="668183"/>
            </a:xfrm>
            <a:prstGeom prst="rect">
              <a:avLst/>
            </a:prstGeom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cs-CZ" dirty="0">
                  <a:solidFill>
                    <a:srgbClr val="FF0000"/>
                  </a:solidFill>
                  <a:latin typeface="Vodafone Rg" pitchFamily="34" charset="0"/>
                </a:rPr>
                <a:t>Vyberte adresář, kde se má Váš </a:t>
              </a:r>
              <a:endParaRPr lang="en-US" dirty="0">
                <a:latin typeface="Vodafone Rg"/>
              </a:endParaRPr>
            </a:p>
            <a:p>
              <a:r>
                <a:rPr lang="cs-CZ" dirty="0">
                  <a:solidFill>
                    <a:srgbClr val="FF0000"/>
                  </a:solidFill>
                  <a:latin typeface="Vodafone Rg" pitchFamily="34" charset="0"/>
                </a:rPr>
                <a:t>projekt lokálně uložit (naklonovat)</a:t>
              </a:r>
              <a:endParaRPr lang="cs-CZ" dirty="0"/>
            </a:p>
          </p:txBody>
        </p:sp>
        <p:pic>
          <p:nvPicPr>
            <p:cNvPr id="20" name="Picture 20">
              <a:extLst>
                <a:ext uri="{FF2B5EF4-FFF2-40B4-BE49-F238E27FC236}">
                  <a16:creationId xmlns:a16="http://schemas.microsoft.com/office/drawing/2014/main" id="{3012A7B2-F3B1-39B4-9DAA-B7349E58A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7837" y="2648809"/>
              <a:ext cx="2047875" cy="314325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H="1" flipV="1">
              <a:off x="4521748" y="2841574"/>
              <a:ext cx="270176" cy="282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EB3AA0-CC75-ECFD-22F1-77F8AF83BA92}"/>
              </a:ext>
            </a:extLst>
          </p:cNvPr>
          <p:cNvGrpSpPr/>
          <p:nvPr/>
        </p:nvGrpSpPr>
        <p:grpSpPr>
          <a:xfrm>
            <a:off x="511540" y="869535"/>
            <a:ext cx="2743200" cy="3652309"/>
            <a:chOff x="511540" y="869535"/>
            <a:chExt cx="2743200" cy="3652309"/>
          </a:xfrm>
        </p:grpSpPr>
        <p:sp>
          <p:nvSpPr>
            <p:cNvPr id="14" name="TextBox 13"/>
            <p:cNvSpPr txBox="1"/>
            <p:nvPr/>
          </p:nvSpPr>
          <p:spPr>
            <a:xfrm>
              <a:off x="1080833" y="4230472"/>
              <a:ext cx="951875" cy="291372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cs-CZ" dirty="0">
                  <a:solidFill>
                    <a:srgbClr val="FF0000"/>
                  </a:solidFill>
                  <a:latin typeface="Vodafone Rg" pitchFamily="34" charset="0"/>
                </a:rPr>
                <a:t>Kliknout</a:t>
              </a:r>
            </a:p>
          </p:txBody>
        </p:sp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B99CBE12-BCC3-FD50-8386-E98BC1DF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540" y="869535"/>
              <a:ext cx="2743200" cy="2964094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V="1">
              <a:off x="1946752" y="3698018"/>
              <a:ext cx="404846" cy="5184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830520-683A-771B-F4DE-2000E852DD9D}"/>
              </a:ext>
            </a:extLst>
          </p:cNvPr>
          <p:cNvGrpSpPr/>
          <p:nvPr/>
        </p:nvGrpSpPr>
        <p:grpSpPr>
          <a:xfrm>
            <a:off x="4292808" y="870168"/>
            <a:ext cx="2817214" cy="898672"/>
            <a:chOff x="4292808" y="870168"/>
            <a:chExt cx="2817214" cy="898672"/>
          </a:xfrm>
        </p:grpSpPr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id="{5B761CE5-C11F-5B45-CF2B-4D6EE9E36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6822" y="870168"/>
              <a:ext cx="2743200" cy="845465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D50105-E000-EE5D-4822-24824068BC6E}"/>
                </a:ext>
              </a:extLst>
            </p:cNvPr>
            <p:cNvSpPr/>
            <p:nvPr/>
          </p:nvSpPr>
          <p:spPr>
            <a:xfrm>
              <a:off x="4292808" y="1472784"/>
              <a:ext cx="296056" cy="296056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pic>
        <p:nvPicPr>
          <p:cNvPr id="25" name="Picture 25">
            <a:extLst>
              <a:ext uri="{FF2B5EF4-FFF2-40B4-BE49-F238E27FC236}">
                <a16:creationId xmlns:a16="http://schemas.microsoft.com/office/drawing/2014/main" id="{C3E6CB32-31DB-B07D-C53C-452D478B1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1350" y="3766791"/>
            <a:ext cx="2743200" cy="72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11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15 July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#5 – </a:t>
            </a:r>
            <a:r>
              <a:rPr lang="cs-CZ" dirty="0" err="1"/>
              <a:t>Commit</a:t>
            </a:r>
            <a:r>
              <a:rPr lang="cs-CZ" dirty="0"/>
              <a:t> / </a:t>
            </a:r>
            <a:r>
              <a:rPr lang="cs-CZ" dirty="0" err="1"/>
              <a:t>Push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000" y="873457"/>
            <a:ext cx="5233441" cy="1293838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285750" indent="-285750">
              <a:buFont typeface="Calibri"/>
              <a:buChar char="-"/>
            </a:pPr>
            <a:r>
              <a:rPr lang="cs-CZ" sz="1600" dirty="0">
                <a:latin typeface="Vodafone Rg"/>
              </a:rPr>
              <a:t>Kdo je autor komitu?</a:t>
            </a:r>
          </a:p>
          <a:p>
            <a:pPr marL="742950" lvl="1" indent="-285750">
              <a:buFont typeface="Calibri"/>
              <a:buChar char="-"/>
            </a:pPr>
            <a:r>
              <a:rPr lang="cs-CZ" sz="1600" err="1">
                <a:latin typeface="Vodafone Rg" pitchFamily="34" charset="0"/>
              </a:rPr>
              <a:t>git</a:t>
            </a:r>
            <a:r>
              <a:rPr lang="cs-CZ" sz="1600" dirty="0">
                <a:latin typeface="Vodafone Rg" pitchFamily="34" charset="0"/>
              </a:rPr>
              <a:t> </a:t>
            </a:r>
            <a:r>
              <a:rPr lang="cs-CZ" sz="1600" err="1">
                <a:latin typeface="Vodafone Rg" pitchFamily="34" charset="0"/>
              </a:rPr>
              <a:t>config</a:t>
            </a:r>
            <a:r>
              <a:rPr lang="cs-CZ" sz="1600" dirty="0">
                <a:latin typeface="Vodafone Rg" pitchFamily="34" charset="0"/>
              </a:rPr>
              <a:t> --</a:t>
            </a:r>
            <a:r>
              <a:rPr lang="cs-CZ" sz="1600" err="1">
                <a:latin typeface="Vodafone Rg" pitchFamily="34" charset="0"/>
              </a:rPr>
              <a:t>global</a:t>
            </a:r>
            <a:r>
              <a:rPr lang="cs-CZ" sz="1600" dirty="0">
                <a:latin typeface="Vodafone Rg" pitchFamily="34" charset="0"/>
              </a:rPr>
              <a:t> user.name '</a:t>
            </a:r>
            <a:r>
              <a:rPr lang="cs-CZ" sz="1600" err="1">
                <a:latin typeface="Vodafone Rg" pitchFamily="34" charset="0"/>
              </a:rPr>
              <a:t>jmeno</a:t>
            </a:r>
            <a:r>
              <a:rPr lang="cs-CZ" sz="1600" dirty="0">
                <a:latin typeface="Vodafone Rg" pitchFamily="34" charset="0"/>
              </a:rPr>
              <a:t>'</a:t>
            </a:r>
          </a:p>
          <a:p>
            <a:pPr marL="742950" lvl="1" indent="-285750">
              <a:buFont typeface="Calibri"/>
              <a:buChar char="-"/>
            </a:pPr>
            <a:r>
              <a:rPr lang="cs-CZ" sz="1600" err="1">
                <a:latin typeface="Vodafone Rg" pitchFamily="34" charset="0"/>
              </a:rPr>
              <a:t>git</a:t>
            </a:r>
            <a:r>
              <a:rPr lang="cs-CZ" sz="1600" dirty="0">
                <a:latin typeface="Vodafone Rg" pitchFamily="34" charset="0"/>
              </a:rPr>
              <a:t> </a:t>
            </a:r>
            <a:r>
              <a:rPr lang="cs-CZ" sz="1600" err="1">
                <a:latin typeface="Vodafone Rg" pitchFamily="34" charset="0"/>
              </a:rPr>
              <a:t>config</a:t>
            </a:r>
            <a:r>
              <a:rPr lang="cs-CZ" sz="1600" dirty="0">
                <a:latin typeface="Vodafone Rg" pitchFamily="34" charset="0"/>
              </a:rPr>
              <a:t> --</a:t>
            </a:r>
            <a:r>
              <a:rPr lang="cs-CZ" sz="1600" err="1">
                <a:latin typeface="Vodafone Rg" pitchFamily="34" charset="0"/>
              </a:rPr>
              <a:t>global</a:t>
            </a:r>
            <a:r>
              <a:rPr lang="cs-CZ" sz="1600" dirty="0">
                <a:latin typeface="Vodafone Rg" pitchFamily="34" charset="0"/>
              </a:rPr>
              <a:t> </a:t>
            </a:r>
            <a:r>
              <a:rPr lang="cs-CZ" sz="1600" err="1">
                <a:latin typeface="Vodafone Rg" pitchFamily="34" charset="0"/>
              </a:rPr>
              <a:t>user.email</a:t>
            </a:r>
            <a:r>
              <a:rPr lang="cs-CZ" sz="1600" dirty="0">
                <a:latin typeface="Vodafone Rg" pitchFamily="34" charset="0"/>
              </a:rPr>
              <a:t> 'email'</a:t>
            </a:r>
          </a:p>
          <a:p>
            <a:pPr marL="285750" indent="-285750">
              <a:buFont typeface="Calibri"/>
              <a:buChar char="-"/>
            </a:pPr>
            <a:r>
              <a:rPr lang="cs-CZ" sz="1600" dirty="0">
                <a:latin typeface="Vodafone Rg" pitchFamily="34" charset="0"/>
              </a:rPr>
              <a:t>Ve vyklonovaném adresáři vytvořte soubor index.html</a:t>
            </a:r>
          </a:p>
          <a:p>
            <a:pPr marL="742950" lvl="1" indent="-285750">
              <a:buFont typeface="Calibri"/>
              <a:buChar char="-"/>
            </a:pPr>
            <a:r>
              <a:rPr lang="cs-CZ" sz="1600" dirty="0">
                <a:latin typeface="Vodafone Rg" pitchFamily="34" charset="0"/>
              </a:rPr>
              <a:t>Pamatujete si </a:t>
            </a:r>
            <a:r>
              <a:rPr lang="cs-CZ" sz="1600" err="1">
                <a:latin typeface="Vodafone Rg" pitchFamily="34" charset="0"/>
              </a:rPr>
              <a:t>emmet</a:t>
            </a:r>
            <a:r>
              <a:rPr lang="cs-CZ" sz="1600" dirty="0">
                <a:latin typeface="Vodafone Rg" pitchFamily="34" charset="0"/>
              </a:rPr>
              <a:t> vykřičník?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464550-A306-C11D-9A38-F5BBB8A4C308}"/>
              </a:ext>
            </a:extLst>
          </p:cNvPr>
          <p:cNvGrpSpPr/>
          <p:nvPr/>
        </p:nvGrpSpPr>
        <p:grpSpPr>
          <a:xfrm>
            <a:off x="5936106" y="1086906"/>
            <a:ext cx="2743200" cy="871064"/>
            <a:chOff x="5701884" y="2239275"/>
            <a:chExt cx="2743200" cy="871064"/>
          </a:xfrm>
        </p:grpSpPr>
        <p:pic>
          <p:nvPicPr>
            <p:cNvPr id="17" name="Picture 17">
              <a:extLst>
                <a:ext uri="{FF2B5EF4-FFF2-40B4-BE49-F238E27FC236}">
                  <a16:creationId xmlns:a16="http://schemas.microsoft.com/office/drawing/2014/main" id="{5576024D-CD1B-9F62-0F82-6D2CB7F8D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1884" y="2239275"/>
              <a:ext cx="2743200" cy="871064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8519B3-30DC-3A09-742E-1DFEF5370E4F}"/>
                </a:ext>
              </a:extLst>
            </p:cNvPr>
            <p:cNvSpPr/>
            <p:nvPr/>
          </p:nvSpPr>
          <p:spPr>
            <a:xfrm>
              <a:off x="6920771" y="2896849"/>
              <a:ext cx="502171" cy="211738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pic>
        <p:nvPicPr>
          <p:cNvPr id="26" name="Picture 26">
            <a:extLst>
              <a:ext uri="{FF2B5EF4-FFF2-40B4-BE49-F238E27FC236}">
                <a16:creationId xmlns:a16="http://schemas.microsoft.com/office/drawing/2014/main" id="{12C2C236-B125-A4E4-FE86-E111E66E6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216" y="2624816"/>
            <a:ext cx="2813466" cy="144909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D63E680-233B-8462-D9E3-6B4BBD20E002}"/>
              </a:ext>
            </a:extLst>
          </p:cNvPr>
          <p:cNvGrpSpPr/>
          <p:nvPr/>
        </p:nvGrpSpPr>
        <p:grpSpPr>
          <a:xfrm>
            <a:off x="1458730" y="2625961"/>
            <a:ext cx="2775054" cy="1456176"/>
            <a:chOff x="1458730" y="2625961"/>
            <a:chExt cx="2775054" cy="1456176"/>
          </a:xfrm>
        </p:grpSpPr>
        <p:pic>
          <p:nvPicPr>
            <p:cNvPr id="27" name="Picture 27">
              <a:extLst>
                <a:ext uri="{FF2B5EF4-FFF2-40B4-BE49-F238E27FC236}">
                  <a16:creationId xmlns:a16="http://schemas.microsoft.com/office/drawing/2014/main" id="{9D3B04B2-2209-2356-1D1A-E6BC41A9F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0584" y="2625961"/>
              <a:ext cx="2743200" cy="1456176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F3FE843-9D32-0A07-F105-04C060EAA78D}"/>
                </a:ext>
              </a:extLst>
            </p:cNvPr>
            <p:cNvSpPr/>
            <p:nvPr/>
          </p:nvSpPr>
          <p:spPr>
            <a:xfrm>
              <a:off x="1458730" y="3309079"/>
              <a:ext cx="371007" cy="371007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8CB692E-A558-284B-8E65-2B04577F7CCD}"/>
                </a:ext>
              </a:extLst>
            </p:cNvPr>
            <p:cNvSpPr/>
            <p:nvPr/>
          </p:nvSpPr>
          <p:spPr>
            <a:xfrm>
              <a:off x="2510384" y="3269261"/>
              <a:ext cx="914400" cy="296058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3072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15 July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Github</a:t>
            </a:r>
            <a:r>
              <a:rPr lang="cs-CZ"/>
              <a:t> #6 – Dobrá práce ! </a:t>
            </a:r>
            <a:endParaRPr lang="cs-CZ" dirty="0"/>
          </a:p>
        </p:txBody>
      </p:sp>
      <p:sp>
        <p:nvSpPr>
          <p:cNvPr id="5" name="TextBox 4"/>
          <p:cNvSpPr txBox="1"/>
          <p:nvPr/>
        </p:nvSpPr>
        <p:spPr>
          <a:xfrm>
            <a:off x="1569600" y="799200"/>
            <a:ext cx="45719" cy="45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340" y="1013252"/>
            <a:ext cx="4576655" cy="312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15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15 July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#7 – </a:t>
            </a:r>
            <a:r>
              <a:rPr lang="cs-CZ" dirty="0" err="1"/>
              <a:t>Pull</a:t>
            </a:r>
            <a:r>
              <a:rPr lang="cs-CZ" dirty="0"/>
              <a:t> / </a:t>
            </a:r>
            <a:r>
              <a:rPr lang="cs-CZ" dirty="0" err="1"/>
              <a:t>Fetch</a:t>
            </a:r>
          </a:p>
        </p:txBody>
      </p:sp>
      <p:pic>
        <p:nvPicPr>
          <p:cNvPr id="10" name="Picture 15">
            <a:extLst>
              <a:ext uri="{FF2B5EF4-FFF2-40B4-BE49-F238E27FC236}">
                <a16:creationId xmlns:a16="http://schemas.microsoft.com/office/drawing/2014/main" id="{D2C0B725-CEE8-0F9A-8313-03AAAF103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86" y="3186840"/>
            <a:ext cx="6275257" cy="115419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4E60D40-0393-907E-1501-B5E584EDB6AB}"/>
              </a:ext>
            </a:extLst>
          </p:cNvPr>
          <p:cNvGrpSpPr/>
          <p:nvPr/>
        </p:nvGrpSpPr>
        <p:grpSpPr>
          <a:xfrm>
            <a:off x="445957" y="733125"/>
            <a:ext cx="3122639" cy="1124238"/>
            <a:chOff x="614597" y="986084"/>
            <a:chExt cx="3122639" cy="1124238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B486DEE5-4EAC-2F24-1FA7-085185790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597" y="986084"/>
              <a:ext cx="3122639" cy="1124238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4BC00CD-FCC6-E7A2-868C-E054F5081F30}"/>
                </a:ext>
              </a:extLst>
            </p:cNvPr>
            <p:cNvSpPr/>
            <p:nvPr/>
          </p:nvSpPr>
          <p:spPr>
            <a:xfrm>
              <a:off x="2287873" y="1435307"/>
              <a:ext cx="338217" cy="127418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399BB0-1122-6EB2-C0C3-1FAADBC970A7}"/>
                </a:ext>
              </a:extLst>
            </p:cNvPr>
            <p:cNvSpPr/>
            <p:nvPr/>
          </p:nvSpPr>
          <p:spPr>
            <a:xfrm>
              <a:off x="2287873" y="1927172"/>
              <a:ext cx="399114" cy="127418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86686C-5470-73A9-05E5-6AA66A7B5170}"/>
              </a:ext>
            </a:extLst>
          </p:cNvPr>
          <p:cNvCxnSpPr/>
          <p:nvPr/>
        </p:nvCxnSpPr>
        <p:spPr>
          <a:xfrm flipH="1">
            <a:off x="2673332" y="2769006"/>
            <a:ext cx="545276" cy="650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582473E-1D8E-022F-5F27-4A70CB8F1144}"/>
              </a:ext>
            </a:extLst>
          </p:cNvPr>
          <p:cNvSpPr txBox="1"/>
          <p:nvPr/>
        </p:nvSpPr>
        <p:spPr>
          <a:xfrm>
            <a:off x="3164208" y="2452706"/>
            <a:ext cx="2956809" cy="389747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Aktuální </a:t>
            </a:r>
            <a:r>
              <a:rPr lang="cs-CZ" dirty="0" err="1">
                <a:solidFill>
                  <a:schemeClr val="accent1"/>
                </a:solidFill>
                <a:latin typeface="Vodafone Rg" pitchFamily="34" charset="0"/>
              </a:rPr>
              <a:t>branch</a:t>
            </a: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 (nyní </a:t>
            </a:r>
            <a:r>
              <a:rPr lang="cs-CZ" dirty="0" err="1">
                <a:solidFill>
                  <a:schemeClr val="accent1"/>
                </a:solidFill>
                <a:latin typeface="Vodafone Rg" pitchFamily="34" charset="0"/>
              </a:rPr>
              <a:t>main</a:t>
            </a: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)</a:t>
            </a:r>
          </a:p>
        </p:txBody>
      </p:sp>
      <p:pic>
        <p:nvPicPr>
          <p:cNvPr id="28" name="Picture 28">
            <a:extLst>
              <a:ext uri="{FF2B5EF4-FFF2-40B4-BE49-F238E27FC236}">
                <a16:creationId xmlns:a16="http://schemas.microsoft.com/office/drawing/2014/main" id="{1430930A-B172-5012-27D8-5A639BD9B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753" y="2344463"/>
            <a:ext cx="1632991" cy="449893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CE7DD8-2A2B-9B91-3F57-88127411346D}"/>
              </a:ext>
            </a:extLst>
          </p:cNvPr>
          <p:cNvCxnSpPr/>
          <p:nvPr/>
        </p:nvCxnSpPr>
        <p:spPr>
          <a:xfrm>
            <a:off x="1307807" y="2419861"/>
            <a:ext cx="713509" cy="1004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D1D6A2-8FF0-7873-5E00-C90B01706F88}"/>
              </a:ext>
            </a:extLst>
          </p:cNvPr>
          <p:cNvSpPr txBox="1"/>
          <p:nvPr/>
        </p:nvSpPr>
        <p:spPr>
          <a:xfrm>
            <a:off x="344656" y="2066652"/>
            <a:ext cx="1879391" cy="32884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Jméno </a:t>
            </a:r>
            <a:r>
              <a:rPr lang="cs-CZ" dirty="0" err="1">
                <a:solidFill>
                  <a:schemeClr val="accent1"/>
                </a:solidFill>
                <a:latin typeface="Vodafone Rg" pitchFamily="34" charset="0"/>
              </a:rPr>
              <a:t>repozitáře</a:t>
            </a:r>
            <a:endParaRPr lang="cs-CZ" dirty="0">
              <a:solidFill>
                <a:schemeClr val="accent1"/>
              </a:solidFill>
              <a:latin typeface="Vodafone Rg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9622A6A-C557-40F2-6B15-54A91545EE7B}"/>
              </a:ext>
            </a:extLst>
          </p:cNvPr>
          <p:cNvGrpSpPr/>
          <p:nvPr/>
        </p:nvGrpSpPr>
        <p:grpSpPr>
          <a:xfrm>
            <a:off x="3692264" y="949071"/>
            <a:ext cx="2106119" cy="692347"/>
            <a:chOff x="3692264" y="949071"/>
            <a:chExt cx="2106119" cy="692347"/>
          </a:xfrm>
        </p:grpSpPr>
        <p:pic>
          <p:nvPicPr>
            <p:cNvPr id="34" name="Picture 34">
              <a:extLst>
                <a:ext uri="{FF2B5EF4-FFF2-40B4-BE49-F238E27FC236}">
                  <a16:creationId xmlns:a16="http://schemas.microsoft.com/office/drawing/2014/main" id="{D4DCFA2C-0C5E-C7DB-70AF-EF00DA49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2264" y="949071"/>
              <a:ext cx="2106119" cy="692347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8C5CF26-AEEC-5D3A-774A-573063D88131}"/>
                </a:ext>
              </a:extLst>
            </p:cNvPr>
            <p:cNvSpPr/>
            <p:nvPr/>
          </p:nvSpPr>
          <p:spPr>
            <a:xfrm>
              <a:off x="4288124" y="1294775"/>
              <a:ext cx="914400" cy="338216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E8FC933-F67D-3F30-A804-1ECE8EBBA551}"/>
              </a:ext>
            </a:extLst>
          </p:cNvPr>
          <p:cNvGrpSpPr/>
          <p:nvPr/>
        </p:nvGrpSpPr>
        <p:grpSpPr>
          <a:xfrm>
            <a:off x="5843353" y="648324"/>
            <a:ext cx="2821898" cy="1378159"/>
            <a:chOff x="5843353" y="648324"/>
            <a:chExt cx="2821898" cy="1378159"/>
          </a:xfrm>
        </p:grpSpPr>
        <p:pic>
          <p:nvPicPr>
            <p:cNvPr id="35" name="Picture 35">
              <a:extLst>
                <a:ext uri="{FF2B5EF4-FFF2-40B4-BE49-F238E27FC236}">
                  <a16:creationId xmlns:a16="http://schemas.microsoft.com/office/drawing/2014/main" id="{90AB1FB4-A613-4DE2-B275-1ED38D792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2051" y="716387"/>
              <a:ext cx="2743200" cy="1153031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6D4287C-099F-B437-34C4-B9F265AF121B}"/>
                </a:ext>
              </a:extLst>
            </p:cNvPr>
            <p:cNvSpPr/>
            <p:nvPr/>
          </p:nvSpPr>
          <p:spPr>
            <a:xfrm>
              <a:off x="7150307" y="648324"/>
              <a:ext cx="633336" cy="319479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4C66A28-A1CF-1CEC-6C21-FD0128F2A73F}"/>
                </a:ext>
              </a:extLst>
            </p:cNvPr>
            <p:cNvSpPr/>
            <p:nvPr/>
          </p:nvSpPr>
          <p:spPr>
            <a:xfrm>
              <a:off x="5843353" y="1402517"/>
              <a:ext cx="633335" cy="623966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798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64C3B4-95C4-4B29-A879-5C077592D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96" y="1463040"/>
            <a:ext cx="5259193" cy="31443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15 July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Github</a:t>
            </a:r>
            <a:r>
              <a:rPr lang="cs-CZ"/>
              <a:t> #8 – Stránky na internetu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825" y="873457"/>
            <a:ext cx="914400" cy="914400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cs-CZ" dirty="0">
                <a:latin typeface="Vodafone Rg" pitchFamily="34" charset="0"/>
              </a:rPr>
              <a:t>Jděte do sekce nastavení – </a:t>
            </a:r>
            <a:r>
              <a:rPr lang="cs-CZ" err="1">
                <a:latin typeface="Vodafone Rg" pitchFamily="34" charset="0"/>
              </a:rPr>
              <a:t>Settings</a:t>
            </a:r>
            <a:endParaRPr lang="cs-CZ">
              <a:latin typeface="Vodafone Rg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cs-CZ">
                <a:latin typeface="Vodafone Rg" pitchFamily="34" charset="0"/>
              </a:rPr>
              <a:t>Dole bude „Pages“ – nastavte</a:t>
            </a:r>
          </a:p>
          <a:p>
            <a:pPr marL="342900" indent="-342900">
              <a:buFont typeface="+mj-lt"/>
              <a:buAutoNum type="arabicPeriod"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197" y="538795"/>
            <a:ext cx="2095682" cy="9221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137275" y="955964"/>
            <a:ext cx="197610" cy="221672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cs-CZ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432908" y="2751775"/>
            <a:ext cx="1299203" cy="1316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2659" y="3958556"/>
            <a:ext cx="914400" cy="914400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>
                <a:solidFill>
                  <a:schemeClr val="accent1"/>
                </a:solidFill>
                <a:latin typeface="Vodafone Rg" pitchFamily="34" charset="0"/>
              </a:rPr>
              <a:t>Vyberte main</a:t>
            </a:r>
            <a:endParaRPr lang="cs-CZ" dirty="0">
              <a:solidFill>
                <a:schemeClr val="accent1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76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15 July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5844" y="1833887"/>
            <a:ext cx="8635526" cy="667479"/>
          </a:xfrm>
        </p:spPr>
        <p:txBody>
          <a:bodyPr/>
          <a:lstStyle/>
          <a:p>
            <a:r>
              <a:rPr lang="cs-CZ" sz="4000" dirty="0"/>
              <a:t>Jak spolupracujete v týmech vy ?</a:t>
            </a:r>
          </a:p>
        </p:txBody>
      </p:sp>
    </p:spTree>
    <p:extLst>
      <p:ext uri="{BB962C8B-B14F-4D97-AF65-F5344CB8AC3E}">
        <p14:creationId xmlns:p14="http://schemas.microsoft.com/office/powerpoint/2010/main" val="1764935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15 July 2023</a:t>
            </a:fld>
            <a:endParaRPr lang="en-GB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5582" b="558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792230" cy="3603625"/>
          </a:xfrm>
        </p:spPr>
        <p:txBody>
          <a:bodyPr/>
          <a:lstStyle/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Lidé co programují si napsali vlastní nástroje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indent="-381000">
              <a:lnSpc>
                <a:spcPct val="115000"/>
              </a:lnSpc>
              <a:spcAft>
                <a:spcPts val="0"/>
              </a:spcAft>
              <a:buSzPts val="2400"/>
              <a:buFont typeface="Arial" pitchFamily="34" charset="0"/>
              <a:buChar char="●"/>
            </a:pPr>
            <a:r>
              <a:rPr lang="cs-CZ" dirty="0"/>
              <a:t>Sleduje soubory v čase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Automaticky se spojí změny více kolegů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Snadno se vrací co jsem rozbil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Nejpoužívanější nástroj pro spolupráci v IT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Vhodný pro práci v týmech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Version</a:t>
            </a:r>
            <a:r>
              <a:rPr lang="cs-CZ" dirty="0"/>
              <a:t> </a:t>
            </a:r>
            <a:r>
              <a:rPr lang="cs-CZ" dirty="0" err="1"/>
              <a:t>Control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17766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Slovník #1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15 July 2023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cs-CZ" b="1" dirty="0" err="1"/>
              <a:t>Repozitář</a:t>
            </a:r>
            <a:r>
              <a:rPr lang="cs-CZ" b="1" dirty="0"/>
              <a:t> (</a:t>
            </a:r>
            <a:r>
              <a:rPr lang="cs-CZ" b="1" dirty="0" err="1"/>
              <a:t>Repository</a:t>
            </a:r>
            <a:r>
              <a:rPr lang="cs-CZ" b="1" dirty="0"/>
              <a:t>)</a:t>
            </a:r>
          </a:p>
          <a:p>
            <a:pPr marL="347345" lvl="1" indent="-147320"/>
            <a:r>
              <a:rPr lang="cs-CZ" dirty="0"/>
              <a:t>Hlavní adresář projektu se všemi potřebnými soubory na serveru. </a:t>
            </a:r>
          </a:p>
          <a:p>
            <a:pPr marL="137795" indent="-137795"/>
            <a:r>
              <a:rPr lang="cs-CZ" b="1" dirty="0"/>
              <a:t>Větev (</a:t>
            </a:r>
            <a:r>
              <a:rPr lang="cs-CZ" b="1" err="1"/>
              <a:t>Branch</a:t>
            </a:r>
            <a:r>
              <a:rPr lang="cs-CZ" b="1" dirty="0"/>
              <a:t>)</a:t>
            </a:r>
          </a:p>
          <a:p>
            <a:pPr marL="347345" lvl="1" indent="-147320"/>
            <a:r>
              <a:rPr lang="cs-CZ" dirty="0"/>
              <a:t>Pracovní kopie/verze </a:t>
            </a:r>
            <a:r>
              <a:rPr lang="cs-CZ" dirty="0" err="1"/>
              <a:t>repozitáře</a:t>
            </a:r>
            <a:r>
              <a:rPr lang="cs-CZ" dirty="0"/>
              <a:t>, kde si mohu dělat vlastní změny.</a:t>
            </a:r>
          </a:p>
          <a:p>
            <a:pPr marL="347345" lvl="1" indent="-147320"/>
            <a:r>
              <a:rPr lang="cs-CZ" dirty="0"/>
              <a:t>My budeme pracovat pouze s větví „</a:t>
            </a:r>
            <a:r>
              <a:rPr lang="cs-CZ" dirty="0" err="1"/>
              <a:t>main</a:t>
            </a:r>
            <a:r>
              <a:rPr lang="cs-CZ" dirty="0"/>
              <a:t>“ (nebo "master"). Jedná se o hlavní větev </a:t>
            </a:r>
            <a:r>
              <a:rPr lang="cs-CZ" dirty="0" err="1"/>
              <a:t>repozitáře</a:t>
            </a:r>
            <a:r>
              <a:rPr lang="cs-CZ" dirty="0"/>
              <a:t>.</a:t>
            </a:r>
          </a:p>
          <a:p>
            <a:pPr marL="137795" indent="-137795"/>
            <a:r>
              <a:rPr lang="cs-CZ" b="1" dirty="0" err="1"/>
              <a:t>Commit</a:t>
            </a:r>
            <a:r>
              <a:rPr lang="cs-CZ" b="1" dirty="0"/>
              <a:t> a </a:t>
            </a:r>
            <a:r>
              <a:rPr lang="cs-CZ" b="1" dirty="0" err="1"/>
              <a:t>Push</a:t>
            </a:r>
            <a:endParaRPr lang="cs-CZ" b="1"/>
          </a:p>
          <a:p>
            <a:pPr marL="347345" lvl="1" indent="-147320"/>
            <a:r>
              <a:rPr lang="cs-CZ" dirty="0"/>
              <a:t>Soubor změn které se do větvě vnáší inkrementální změnu a neměl by ji rozbít.</a:t>
            </a:r>
          </a:p>
          <a:p>
            <a:pPr marL="347345" lvl="1" indent="-147320"/>
            <a:r>
              <a:rPr lang="cs-CZ" dirty="0" err="1"/>
              <a:t>Commit</a:t>
            </a:r>
            <a:r>
              <a:rPr lang="cs-CZ" dirty="0"/>
              <a:t> dělá změny do lokální kopie/větve, </a:t>
            </a:r>
            <a:r>
              <a:rPr lang="cs-CZ" dirty="0" err="1"/>
              <a:t>push</a:t>
            </a:r>
            <a:r>
              <a:rPr lang="cs-CZ" dirty="0"/>
              <a:t> propaguje změny na vzdálené úložiště (</a:t>
            </a:r>
            <a:r>
              <a:rPr lang="cs-CZ" dirty="0" err="1"/>
              <a:t>remote</a:t>
            </a:r>
            <a:r>
              <a:rPr lang="cs-CZ" dirty="0"/>
              <a:t>, GitHub)</a:t>
            </a:r>
          </a:p>
          <a:p>
            <a:pPr marL="137795" indent="-137795"/>
            <a:r>
              <a:rPr lang="cs-CZ" b="1" dirty="0" err="1"/>
              <a:t>Pull</a:t>
            </a:r>
            <a:r>
              <a:rPr lang="cs-CZ" b="1" dirty="0"/>
              <a:t> / </a:t>
            </a:r>
            <a:r>
              <a:rPr lang="cs-CZ" b="1" dirty="0" err="1"/>
              <a:t>Merge</a:t>
            </a:r>
            <a:r>
              <a:rPr lang="cs-CZ" b="1" dirty="0"/>
              <a:t> </a:t>
            </a:r>
            <a:r>
              <a:rPr lang="cs-CZ" b="1" dirty="0" err="1"/>
              <a:t>Request</a:t>
            </a:r>
            <a:endParaRPr lang="cs-CZ" b="1" dirty="0"/>
          </a:p>
          <a:p>
            <a:pPr marL="347345" lvl="1" indent="-147320"/>
            <a:r>
              <a:rPr lang="cs-CZ" dirty="0"/>
              <a:t>Z větvě A</a:t>
            </a:r>
            <a:r>
              <a:rPr lang="cs-CZ" dirty="0">
                <a:solidFill>
                  <a:schemeClr val="accent3"/>
                </a:solidFill>
              </a:rPr>
              <a:t> </a:t>
            </a:r>
            <a:r>
              <a:rPr lang="cs-CZ" dirty="0"/>
              <a:t>do větve B</a:t>
            </a:r>
            <a:endParaRPr lang="cs-CZ" dirty="0">
              <a:solidFill>
                <a:schemeClr val="accent3"/>
              </a:solidFill>
            </a:endParaRPr>
          </a:p>
          <a:p>
            <a:pPr marL="347345" lvl="1" indent="-147320"/>
            <a:r>
              <a:rPr lang="cs-CZ" dirty="0"/>
              <a:t>Nasazení změn z větvě A</a:t>
            </a:r>
            <a:r>
              <a:rPr lang="cs-CZ" dirty="0">
                <a:solidFill>
                  <a:schemeClr val="accent3"/>
                </a:solidFill>
              </a:rPr>
              <a:t> </a:t>
            </a:r>
            <a:r>
              <a:rPr lang="cs-CZ" dirty="0"/>
              <a:t>do větve B.</a:t>
            </a:r>
          </a:p>
          <a:p>
            <a:pPr marL="347345" lvl="1" indent="-147320"/>
            <a:endParaRPr lang="cs-CZ" dirty="0"/>
          </a:p>
          <a:p>
            <a:pPr marL="137795" indent="-137795"/>
            <a:endParaRPr lang="cs-CZ" dirty="0"/>
          </a:p>
          <a:p>
            <a:pPr marL="200025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9217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Slovník #2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15 July 2023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cs-CZ" b="1" dirty="0"/>
              <a:t>Git</a:t>
            </a:r>
            <a:endParaRPr lang="en-US">
              <a:latin typeface="Vodafone Rg"/>
            </a:endParaRPr>
          </a:p>
          <a:p>
            <a:pPr marL="347345" lvl="1" indent="-147320"/>
            <a:r>
              <a:rPr lang="cs-CZ" dirty="0"/>
              <a:t>Implementace </a:t>
            </a:r>
            <a:r>
              <a:rPr lang="cs-CZ" dirty="0" err="1"/>
              <a:t>verzovacího</a:t>
            </a:r>
            <a:r>
              <a:rPr lang="cs-CZ" dirty="0"/>
              <a:t> systému se sadou příkazů pro práci s bází kódu (zdrojovými soubory, projektem).</a:t>
            </a:r>
          </a:p>
          <a:p>
            <a:pPr marL="137795" indent="-137795">
              <a:spcBef>
                <a:spcPts val="600"/>
              </a:spcBef>
            </a:pPr>
            <a:r>
              <a:rPr lang="cs-CZ" b="1" dirty="0"/>
              <a:t>GitHub</a:t>
            </a:r>
            <a:r>
              <a:rPr lang="cs-CZ" sz="2000" b="1" dirty="0"/>
              <a:t>.com</a:t>
            </a:r>
          </a:p>
          <a:p>
            <a:pPr marL="347345" lvl="1" indent="-147320"/>
            <a:r>
              <a:rPr lang="cs-CZ" dirty="0"/>
              <a:t>Webová stránka, kde si mohu přes Git nahrát kód a spolupracovat.</a:t>
            </a:r>
          </a:p>
          <a:p>
            <a:pPr marL="347345" lvl="1" indent="-147320"/>
            <a:r>
              <a:rPr lang="cs-CZ" dirty="0"/>
              <a:t>Je to služba, která zajišťuji vzdálené úložiště pro Váš kód.</a:t>
            </a:r>
          </a:p>
          <a:p>
            <a:pPr marL="137795" indent="-137795">
              <a:spcBef>
                <a:spcPts val="600"/>
              </a:spcBef>
              <a:buFont typeface="Arial"/>
              <a:buChar char="•"/>
            </a:pPr>
            <a:r>
              <a:rPr lang="cs-CZ" b="1" err="1"/>
              <a:t>Fork</a:t>
            </a:r>
            <a:endParaRPr lang="cs-CZ" err="1"/>
          </a:p>
          <a:p>
            <a:pPr marL="347345" lvl="1" indent="-147320">
              <a:buFont typeface="Calibri"/>
            </a:pPr>
            <a:r>
              <a:rPr lang="cs-CZ" dirty="0"/>
              <a:t>Zkopíruje </a:t>
            </a:r>
            <a:r>
              <a:rPr lang="cs-CZ" dirty="0" err="1"/>
              <a:t>repozitář</a:t>
            </a:r>
            <a:r>
              <a:rPr lang="cs-CZ" dirty="0"/>
              <a:t> z cizího účtu a uloží ho do Vašeho účtu.</a:t>
            </a:r>
            <a:endParaRPr lang="cs-CZ" sz="1800" dirty="0"/>
          </a:p>
          <a:p>
            <a:pPr marL="347345" lvl="1" indent="-147320">
              <a:buFont typeface="Calibri"/>
            </a:pPr>
            <a:r>
              <a:rPr lang="cs-CZ" dirty="0"/>
              <a:t>Šablona obchodu -&gt; Můj vlastní specializovaný obchod.</a:t>
            </a:r>
            <a:endParaRPr lang="cs-CZ" sz="1800" dirty="0"/>
          </a:p>
          <a:p>
            <a:pPr marL="137795" indent="-137795">
              <a:spcBef>
                <a:spcPts val="600"/>
              </a:spcBef>
              <a:buFont typeface="Arial"/>
              <a:buChar char="•"/>
            </a:pPr>
            <a:r>
              <a:rPr lang="cs-CZ" b="1" err="1">
                <a:latin typeface="Arial"/>
                <a:cs typeface="Arial"/>
              </a:rPr>
              <a:t>Clone</a:t>
            </a:r>
            <a:endParaRPr lang="cs-CZ" err="1">
              <a:latin typeface="Arial"/>
              <a:cs typeface="Arial"/>
            </a:endParaRPr>
          </a:p>
          <a:p>
            <a:pPr marL="347345" lvl="1" indent="-147320">
              <a:buFont typeface="Calibri"/>
              <a:buChar char="–"/>
            </a:pPr>
            <a:r>
              <a:rPr lang="cs-CZ" dirty="0">
                <a:latin typeface="Arial"/>
                <a:cs typeface="Arial"/>
              </a:rPr>
              <a:t>Klonování vytvoří místní kopii (verzi) </a:t>
            </a:r>
            <a:r>
              <a:rPr lang="cs-CZ" dirty="0" err="1">
                <a:latin typeface="Arial"/>
                <a:cs typeface="Arial"/>
              </a:rPr>
              <a:t>repozitáře</a:t>
            </a:r>
            <a:r>
              <a:rPr lang="cs-CZ" dirty="0">
                <a:latin typeface="Arial"/>
                <a:cs typeface="Arial"/>
              </a:rPr>
              <a:t>. </a:t>
            </a:r>
            <a:br>
              <a:rPr lang="cs-CZ" sz="1800" dirty="0"/>
            </a:br>
            <a:endParaRPr lang="cs-CZ" sz="1800"/>
          </a:p>
          <a:p>
            <a:pPr marL="200025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00202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#1 - Registrace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15 July 2023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cs-CZ" dirty="0"/>
              <a:t>Jděte na </a:t>
            </a:r>
            <a:r>
              <a:rPr lang="cs-CZ" dirty="0">
                <a:hlinkClick r:id="rId2"/>
              </a:rPr>
              <a:t>https://github.com/join</a:t>
            </a:r>
            <a:r>
              <a:rPr lang="cs-CZ" dirty="0"/>
              <a:t> a použijte skutečný email a </a:t>
            </a:r>
            <a:r>
              <a:rPr lang="cs-CZ" dirty="0" err="1"/>
              <a:t>Username</a:t>
            </a:r>
            <a:r>
              <a:rPr lang="cs-CZ" dirty="0"/>
              <a:t> které se bude líbit i později...</a:t>
            </a:r>
          </a:p>
          <a:p>
            <a:pPr marL="137795" indent="-137795"/>
            <a:endParaRPr lang="cs-C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53" y="1321482"/>
            <a:ext cx="3787579" cy="30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0C810-CB5F-4187-92E2-9298294C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 #1a - Potvrzení</a:t>
            </a:r>
            <a:endParaRPr lang="en-US" dirty="0">
              <a:latin typeface="Vodafone Rg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4C7652-36F5-47A1-B77B-05C28167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15 July 2023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8CD7A-C782-40FA-92B0-9510A9DE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6E8E4B-9E12-49E8-91A3-45D63C080C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en-US" dirty="0">
                <a:latin typeface="Vodafone Rg"/>
              </a:rPr>
              <a:t>Po </a:t>
            </a:r>
            <a:r>
              <a:rPr lang="en-US" dirty="0" err="1">
                <a:latin typeface="Vodafone Rg"/>
              </a:rPr>
              <a:t>kliknutí</a:t>
            </a:r>
            <a:r>
              <a:rPr lang="en-US" dirty="0">
                <a:latin typeface="Vodafone Rg"/>
              </a:rPr>
              <a:t> </a:t>
            </a:r>
            <a:r>
              <a:rPr lang="en-US" dirty="0" err="1">
                <a:latin typeface="Vodafone Rg"/>
              </a:rPr>
              <a:t>na</a:t>
            </a:r>
            <a:r>
              <a:rPr lang="en-US" dirty="0">
                <a:latin typeface="Vodafone Rg"/>
              </a:rPr>
              <a:t> Complete registration </a:t>
            </a:r>
            <a:r>
              <a:rPr lang="en-US" dirty="0" err="1">
                <a:latin typeface="Vodafone Rg"/>
              </a:rPr>
              <a:t>vyplňte</a:t>
            </a:r>
            <a:r>
              <a:rPr lang="en-US" dirty="0">
                <a:latin typeface="Vodafone Rg"/>
              </a:rPr>
              <a:t> </a:t>
            </a:r>
            <a:r>
              <a:rPr lang="en-US" dirty="0" err="1">
                <a:latin typeface="Vodafone Rg"/>
              </a:rPr>
              <a:t>kód</a:t>
            </a:r>
            <a:r>
              <a:rPr lang="en-US" dirty="0">
                <a:latin typeface="Vodafone Rg"/>
              </a:rPr>
              <a:t> z </a:t>
            </a:r>
            <a:r>
              <a:rPr lang="en-US" dirty="0" err="1">
                <a:latin typeface="Vodafone Rg"/>
              </a:rPr>
              <a:t>mailu</a:t>
            </a:r>
            <a:r>
              <a:rPr lang="en-US" dirty="0">
                <a:latin typeface="Vodafone Rg"/>
              </a:rPr>
              <a:t>:</a:t>
            </a:r>
            <a:endParaRPr lang="en-US" dirty="0" err="1"/>
          </a:p>
          <a:p>
            <a:pPr marL="0" indent="0">
              <a:buNone/>
            </a:pPr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</p:txBody>
      </p:sp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9A8B64E-E9D5-4DED-8526-563BE6A6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326" y="1497533"/>
            <a:ext cx="3651336" cy="173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05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62B9CFBB-45BA-4586-81F0-9115B8B30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96" y="640916"/>
            <a:ext cx="8360626" cy="25026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15 July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#2 – </a:t>
            </a:r>
            <a:r>
              <a:rPr lang="cs-CZ" dirty="0" err="1"/>
              <a:t>Fork</a:t>
            </a:r>
            <a:r>
              <a:rPr lang="cs-CZ" dirty="0"/>
              <a:t> </a:t>
            </a:r>
            <a:r>
              <a:rPr lang="cs-CZ" b="0" dirty="0">
                <a:hlinkClick r:id="rId3"/>
              </a:rPr>
              <a:t>https://github.com/Bartoeli/CLG-2023/</a:t>
            </a:r>
            <a:endParaRPr lang="cs-CZ" dirty="0">
              <a:hlinkClick r:id="rId3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777701" y="1571467"/>
            <a:ext cx="134373" cy="25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70400" y="4831543"/>
            <a:ext cx="914400" cy="914400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6957" y="1844412"/>
            <a:ext cx="1081668" cy="273205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Kliknout</a:t>
            </a:r>
          </a:p>
        </p:txBody>
      </p:sp>
      <p:pic>
        <p:nvPicPr>
          <p:cNvPr id="12" name="Picture 1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E917A22-E486-40EF-BAC1-C6E8A43B5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96" y="2203064"/>
            <a:ext cx="8360626" cy="22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7103E128-995D-4B38-965B-C617A979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96" y="866170"/>
            <a:ext cx="8304870" cy="332752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15 July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#3 – </a:t>
            </a:r>
            <a:r>
              <a:rPr lang="cs-CZ" dirty="0" err="1"/>
              <a:t>Přejemenování</a:t>
            </a:r>
            <a:r>
              <a:rPr lang="cs-CZ" dirty="0"/>
              <a:t> projektu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599890" y="2836888"/>
            <a:ext cx="2381630" cy="70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160630" y="1985246"/>
            <a:ext cx="449584" cy="179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38078" y="2672387"/>
            <a:ext cx="2315271" cy="259267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>
                <a:solidFill>
                  <a:srgbClr val="FF0000"/>
                </a:solidFill>
                <a:latin typeface="Vodafone Rg" pitchFamily="34" charset="0"/>
              </a:rPr>
              <a:t>Hezký název projektu</a:t>
            </a: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2799EB-1B46-4198-B051-AC4BBB8DF6D5}"/>
              </a:ext>
            </a:extLst>
          </p:cNvPr>
          <p:cNvSpPr txBox="1"/>
          <p:nvPr/>
        </p:nvSpPr>
        <p:spPr>
          <a:xfrm>
            <a:off x="7741066" y="1822106"/>
            <a:ext cx="816826" cy="259267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>
                <a:solidFill>
                  <a:srgbClr val="FF0000"/>
                </a:solidFill>
                <a:latin typeface="Vodafone Rg" pitchFamily="34" charset="0"/>
              </a:rPr>
              <a:t>Klikněte</a:t>
            </a: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21132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7" ma:contentTypeDescription="Create a new document." ma:contentTypeScope="" ma:versionID="4fbe9e5db5e643de0f62cfe626c1b91a">
  <xsd:schema xmlns:xsd="http://www.w3.org/2001/XMLSchema" xmlns:xs="http://www.w3.org/2001/XMLSchema" xmlns:p="http://schemas.microsoft.com/office/2006/metadata/properties" xmlns:ns2="43f3fa7f-81fe-4e2c-b3fd-9553e9083e98" xmlns:ns3="4b747377-8a1d-495b-8f86-37c466bbd411" targetNamespace="http://schemas.microsoft.com/office/2006/metadata/properties" ma:root="true" ma:fieldsID="56842524277a5ed12757d5dc41f5efac" ns2:_="" ns3:_=""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8D8296-BD81-4103-BEFD-08C726770E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6295F6-C90E-48B1-8773-83D33EC1D73D}">
  <ds:schemaRefs>
    <ds:schemaRef ds:uri="http://schemas.microsoft.com/office/2006/metadata/properties"/>
    <ds:schemaRef ds:uri="http://purl.org/dc/elements/1.1/"/>
    <ds:schemaRef ds:uri="4b747377-8a1d-495b-8f86-37c466bbd411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3f3fa7f-81fe-4e2c-b3fd-9553e9083e98"/>
  </ds:schemaRefs>
</ds:datastoreItem>
</file>

<file path=customXml/itemProps3.xml><?xml version="1.0" encoding="utf-8"?>
<ds:datastoreItem xmlns:ds="http://schemas.openxmlformats.org/officeDocument/2006/customXml" ds:itemID="{7A23B09A-E2F7-462B-BF3F-9896F2F4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Vodafone_Template_16x9</Template>
  <TotalTime>0</TotalTime>
  <Words>374</Words>
  <Application>Microsoft Office PowerPoint</Application>
  <PresentationFormat>On-screen Show (16:9)</PresentationFormat>
  <Paragraphs>121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Vodafone</vt:lpstr>
      <vt:lpstr>Version Control + GitHub</vt:lpstr>
      <vt:lpstr>Jak spolupracujete v týmech vy ?</vt:lpstr>
      <vt:lpstr>Version Control</vt:lpstr>
      <vt:lpstr>Slovník #1</vt:lpstr>
      <vt:lpstr>Slovník #2</vt:lpstr>
      <vt:lpstr>Github #1 - Registrace</vt:lpstr>
      <vt:lpstr>Github #1a - Potvrzení</vt:lpstr>
      <vt:lpstr>Github #2 – Fork https://github.com/Bartoeli/CLG-2023/</vt:lpstr>
      <vt:lpstr>Github #3 – Přejemenování projektu</vt:lpstr>
      <vt:lpstr>Github #4.a – Clone - stáhněte si soubory</vt:lpstr>
      <vt:lpstr>Github #4.b – Clone - stáhněte si soubory</vt:lpstr>
      <vt:lpstr>Github #5 – Commit / Push</vt:lpstr>
      <vt:lpstr>Github #6 – Dobrá práce ! </vt:lpstr>
      <vt:lpstr>Github #7 – Pull / Fetch</vt:lpstr>
      <vt:lpstr>Github #8 – Stránky na internetu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+ GitHub</dc:title>
  <dc:creator/>
  <cp:lastModifiedBy/>
  <cp:revision>616</cp:revision>
  <cp:lastPrinted>2011-08-30T12:20:26Z</cp:lastPrinted>
  <dcterms:created xsi:type="dcterms:W3CDTF">2020-07-09T13:34:30Z</dcterms:created>
  <dcterms:modified xsi:type="dcterms:W3CDTF">2023-07-15T13:07:31Z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iteId">
    <vt:lpwstr>68283f3b-8487-4c86-adb3-a5228f18b893</vt:lpwstr>
  </property>
  <property fmtid="{D5CDD505-2E9C-101B-9397-08002B2CF9AE}" pid="6" name="MSIP_Label_0359f705-2ba0-454b-9cfc-6ce5bcaac040_Owner">
    <vt:lpwstr>nuno.moedas@vodafone.com</vt:lpwstr>
  </property>
  <property fmtid="{D5CDD505-2E9C-101B-9397-08002B2CF9AE}" pid="7" name="MSIP_Label_0359f705-2ba0-454b-9cfc-6ce5bcaac040_SetDate">
    <vt:lpwstr>2018-09-21T10:24:48.2464134Z</vt:lpwstr>
  </property>
  <property fmtid="{D5CDD505-2E9C-101B-9397-08002B2CF9AE}" pid="8" name="MSIP_Label_0359f705-2ba0-454b-9cfc-6ce5bcaac040_Name">
    <vt:lpwstr>[C2] - Internal</vt:lpwstr>
  </property>
  <property fmtid="{D5CDD505-2E9C-101B-9397-08002B2CF9AE}" pid="9" name="MSIP_Label_0359f705-2ba0-454b-9cfc-6ce5bcaac040_Application">
    <vt:lpwstr>Microsoft Azure Information Protection</vt:lpwstr>
  </property>
  <property fmtid="{D5CDD505-2E9C-101B-9397-08002B2CF9AE}" pid="10" name="MSIP_Label_0359f705-2ba0-454b-9cfc-6ce5bcaac040_Extended_MSFT_Method">
    <vt:lpwstr>Automatic</vt:lpwstr>
  </property>
  <property fmtid="{D5CDD505-2E9C-101B-9397-08002B2CF9AE}" pid="11" name="Sensitivity">
    <vt:lpwstr>[C2] - Internal</vt:lpwstr>
  </property>
</Properties>
</file>